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zh-TW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  <a:srgbClr val="CC3300"/>
    <a:srgbClr val="E7FFFF"/>
    <a:srgbClr val="DDFFFF"/>
    <a:srgbClr val="CCFFFF"/>
    <a:srgbClr val="002D86"/>
    <a:srgbClr val="D1E8FF"/>
    <a:srgbClr val="002A54"/>
    <a:srgbClr val="000204"/>
    <a:srgbClr val="3EA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59415" autoAdjust="0"/>
  </p:normalViewPr>
  <p:slideViewPr>
    <p:cSldViewPr>
      <p:cViewPr>
        <p:scale>
          <a:sx n="25" d="100"/>
          <a:sy n="25" d="100"/>
        </p:scale>
        <p:origin x="-1997" y="-77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98AA5-A820-4C9A-8D22-E52F015644FB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BDA9B-0F96-41BF-8737-B6808796A3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97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BDA9B-0F96-41BF-8737-B6808796A36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1421" y="3860482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7FFFF">
                <a:alpha val="53333"/>
              </a:srgbClr>
            </a:gs>
            <a:gs pos="50000">
              <a:srgbClr val="002D86">
                <a:alpha val="59000"/>
              </a:srgb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620202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4316"/>
            <a:ext cx="3240404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8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Relationship between microstructure and properties for ultrasonic surface</a:t>
            </a:r>
          </a:p>
          <a:p>
            <a:pPr algn="ctr"/>
            <a:r>
              <a:rPr lang="en-US" altLang="zh-TW" sz="8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mechanical attrition treatment</a:t>
            </a:r>
            <a:r>
              <a:rPr lang="en-US" altLang="zh-TW" sz="9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9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TW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TW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W.Y. 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Tsai,</a:t>
            </a:r>
            <a:r>
              <a:rPr lang="zh-TW" alt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J.C</a:t>
            </a:r>
            <a:r>
              <a:rPr lang="en-US" altLang="zh-TW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Huang,</a:t>
            </a:r>
            <a:r>
              <a:rPr lang="zh-TW" alt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 </a:t>
            </a:r>
            <a:r>
              <a:rPr lang="en-US" altLang="zh-TW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Jia</a:t>
            </a:r>
            <a:r>
              <a:rPr lang="en-US" altLang="zh-TW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Gao,</a:t>
            </a:r>
            <a:r>
              <a:rPr lang="zh-TW" alt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Y.L</a:t>
            </a:r>
            <a:r>
              <a:rPr lang="en-US" altLang="zh-TW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zh-TW" alt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Guan-</a:t>
            </a:r>
            <a:r>
              <a:rPr lang="en-US" altLang="zh-TW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zh-TW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Huang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zh-TW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of Materials and Optoelectronic </a:t>
            </a:r>
            <a:r>
              <a:rPr lang="en-US" altLang="zh-TW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ScienceNational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Sun </a:t>
            </a:r>
            <a:r>
              <a:rPr lang="en-US" altLang="zh-TW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Yat</a:t>
            </a: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-Sen University, Kaohsiung 804, Taiwan, ROC</a:t>
            </a:r>
            <a:b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*Correspondent author: Tel.: +886-7-525-4070; Fax.: +886-7-525-4099.</a:t>
            </a:r>
            <a:b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Electronic mail: jacobc@mail.nsysu.edu.tw.</a:t>
            </a:r>
            <a:endParaRPr lang="zh-TW" altLang="en-US" sz="4400" dirty="0">
              <a:solidFill>
                <a:srgbClr val="000066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864321" y="11881620"/>
            <a:ext cx="30600000" cy="21528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902025" y="6342486"/>
            <a:ext cx="30600000" cy="4747046"/>
            <a:chOff x="902025" y="5439996"/>
            <a:chExt cx="30600000" cy="5360886"/>
          </a:xfrm>
        </p:grpSpPr>
        <p:sp>
          <p:nvSpPr>
            <p:cNvPr id="12" name="圓角矩形 11"/>
            <p:cNvSpPr/>
            <p:nvPr/>
          </p:nvSpPr>
          <p:spPr>
            <a:xfrm>
              <a:off x="902025" y="5904957"/>
              <a:ext cx="30600000" cy="4895925"/>
            </a:xfrm>
            <a:prstGeom prst="roundRect">
              <a:avLst/>
            </a:prstGeom>
            <a:solidFill>
              <a:srgbClr val="0036A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kumimoji="1" lang="en-GB" altLang="zh-TW" sz="4400" dirty="0" smtClean="0">
                  <a:solidFill>
                    <a:schemeClr val="bg1"/>
                  </a:solidFill>
                  <a:latin typeface="Times New Roman" pitchFamily="18" charset="0"/>
                  <a:ea typeface="AdvEPSTIM" charset="-122"/>
                  <a:cs typeface="Times New Roman" pitchFamily="18" charset="0"/>
                </a:rPr>
                <a:t>	</a:t>
              </a:r>
            </a:p>
            <a:p>
              <a:pPr lvl="0" algn="just"/>
              <a:r>
                <a:rPr kumimoji="1" lang="en-GB" altLang="zh-TW" sz="4400" b="1" dirty="0" smtClean="0">
                  <a:latin typeface="Times New Roman" pitchFamily="18" charset="0"/>
                  <a:ea typeface="AdvEPSTIM" charset="-122"/>
                  <a:cs typeface="Times New Roman" pitchFamily="18" charset="0"/>
                </a:rPr>
                <a:t>	</a:t>
              </a:r>
            </a:p>
            <a:p>
              <a:pPr lvl="0" algn="just"/>
              <a:r>
                <a:rPr kumimoji="1" lang="zh-TW" altLang="zh-TW" sz="4400" b="1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</a:t>
              </a:r>
              <a:r>
                <a:rPr kumimoji="1" lang="en-US" altLang="zh-TW" sz="4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The analytic modeling and one experimental assess of the ultrasonic surface mechanical attrition treatment are presented. The bombarding </a:t>
              </a:r>
              <a:r>
                <a:rPr kumimoji="1" lang="en-US" altLang="zh-TW" sz="4400" b="1" dirty="0" err="1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ballspeed</a:t>
              </a:r>
              <a:r>
                <a:rPr kumimoji="1" lang="en-US" altLang="zh-TW" sz="4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, induced energy, hardness and grain size are incorporated into this model, based on harmonic longitudinal vibration motion of </a:t>
              </a:r>
              <a:r>
                <a:rPr kumimoji="1" lang="en-US" altLang="zh-TW" sz="4400" b="1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ultrasonic-wave-driven </a:t>
              </a:r>
              <a:r>
                <a:rPr kumimoji="1" lang="en-US" altLang="zh-TW" sz="4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impact. There appear some optimum attrition working parameters for the best attrition eﬀect; beyond which, the sample surface </a:t>
              </a:r>
              <a:r>
                <a:rPr kumimoji="1" lang="en-US" altLang="zh-TW" sz="4400" b="1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would</a:t>
              </a:r>
              <a:r>
                <a:rPr kumimoji="1" lang="zh-TW" altLang="en-US" sz="4400" b="1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</a:t>
              </a:r>
              <a:r>
                <a:rPr kumimoji="1" lang="en-US" altLang="zh-TW" sz="4400" b="1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be </a:t>
              </a:r>
              <a:r>
                <a:rPr kumimoji="1" lang="en-US" altLang="zh-TW" sz="4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subject to bombarding </a:t>
              </a:r>
              <a:r>
                <a:rPr kumimoji="1" lang="en-US" altLang="zh-TW" sz="4400" b="1" dirty="0" err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microcracking</a:t>
              </a:r>
              <a:r>
                <a:rPr kumimoji="1" lang="en-US" altLang="zh-TW" sz="4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and the grain size would not be further reduced. The beneﬁts from attrition would become lower.</a:t>
              </a:r>
              <a:endParaRPr kumimoji="1" lang="en-US" altLang="zh-TW" sz="44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algn="ctr"/>
              <a:endParaRPr lang="zh-TW" altLang="en-US" dirty="0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4005781" y="5439996"/>
              <a:ext cx="4392488" cy="82500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6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Abstract</a:t>
              </a:r>
              <a:endParaRPr lang="zh-TW" altLang="en-US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圓角矩形 14"/>
          <p:cNvSpPr/>
          <p:nvPr/>
        </p:nvSpPr>
        <p:spPr>
          <a:xfrm>
            <a:off x="902025" y="34348116"/>
            <a:ext cx="30600000" cy="842493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based on the harmonic longitudinal vibration motion can accurately predict the SMAT process</a:t>
            </a:r>
            <a:r>
              <a:rPr lang="en-US" altLang="zh-TW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en-US" altLang="zh-TW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TW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the optimum SMAT parameters, the sample surface would be subject to bombarding </a:t>
            </a:r>
            <a:r>
              <a:rPr lang="en-US" altLang="zh-TW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microcracking</a:t>
            </a:r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grain size would not be further reduced</a:t>
            </a:r>
            <a:r>
              <a:rPr lang="en-US" altLang="zh-TW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zh-TW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Figure 3(c) and (d), it is demonstrated that, </a:t>
            </a:r>
            <a:r>
              <a:rPr lang="en-US" altLang="zh-TW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TW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input energy, the hardness could start to </a:t>
            </a:r>
            <a:r>
              <a:rPr lang="en-US" altLang="zh-TW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  <a:r>
              <a:rPr lang="zh-TW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grain size could start to grow.</a:t>
            </a:r>
          </a:p>
          <a:p>
            <a:pPr algn="just">
              <a:spcBef>
                <a:spcPct val="0"/>
              </a:spcBef>
            </a:pPr>
            <a:endParaRPr lang="en-US" altLang="zh-TW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zh-TW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hardness readings are all higher than the Hall-</a:t>
            </a:r>
            <a:r>
              <a:rPr lang="en-US" altLang="zh-TW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Petch</a:t>
            </a:r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line, suggesting there is contribution other than grain size hardening. With the severe SMAT attrition at controlled temperatures below 100</a:t>
            </a:r>
            <a:r>
              <a:rPr lang="en-US" altLang="zh-TW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work hardening by dislocations and twins contributed appreciably to the observed hardness.</a:t>
            </a:r>
            <a:endParaRPr lang="zh-TW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2674217" y="33556028"/>
            <a:ext cx="5724052" cy="1008112"/>
          </a:xfrm>
          <a:prstGeom prst="roundRect">
            <a:avLst/>
          </a:prstGeom>
          <a:solidFill>
            <a:srgbClr val="CC33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zh-TW" alt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13574025" y="11541128"/>
            <a:ext cx="5256000" cy="825000"/>
          </a:xfrm>
          <a:prstGeom prst="round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zh-TW" altLang="en-US" sz="6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25635073" y="22682820"/>
            <a:ext cx="30059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Mg55: &lt;1%</a:t>
            </a:r>
          </a:p>
          <a:p>
            <a:r>
              <a:rPr lang="en-US" altLang="zh-TW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Mg60:2.5 %</a:t>
            </a:r>
          </a:p>
          <a:p>
            <a:r>
              <a:rPr lang="en-US" altLang="zh-TW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Mg65: 3.5%</a:t>
            </a:r>
            <a:endParaRPr lang="zh-TW" alt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25203025" y="21530692"/>
            <a:ext cx="3824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Volume fraction</a:t>
            </a:r>
            <a:endParaRPr lang="zh-TW" alt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2675197" y="30387676"/>
            <a:ext cx="1654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Mg55</a:t>
            </a:r>
            <a:endParaRPr lang="zh-TW" altLang="en-US" sz="4800" dirty="0"/>
          </a:p>
        </p:txBody>
      </p:sp>
      <p:sp>
        <p:nvSpPr>
          <p:cNvPr id="91" name="矩形 90"/>
          <p:cNvSpPr/>
          <p:nvPr/>
        </p:nvSpPr>
        <p:spPr>
          <a:xfrm>
            <a:off x="16275597" y="30387676"/>
            <a:ext cx="1654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Mg60</a:t>
            </a:r>
            <a:endParaRPr lang="zh-TW" altLang="en-US" sz="4800" dirty="0"/>
          </a:p>
        </p:txBody>
      </p:sp>
      <p:sp>
        <p:nvSpPr>
          <p:cNvPr id="92" name="矩形 91"/>
          <p:cNvSpPr/>
          <p:nvPr/>
        </p:nvSpPr>
        <p:spPr>
          <a:xfrm>
            <a:off x="19948005" y="30387676"/>
            <a:ext cx="1654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Mg65</a:t>
            </a:r>
            <a:endParaRPr lang="zh-TW" altLang="en-US" sz="4800" dirty="0"/>
          </a:p>
        </p:txBody>
      </p:sp>
      <p:sp>
        <p:nvSpPr>
          <p:cNvPr id="94" name="矩形 93"/>
          <p:cNvSpPr/>
          <p:nvPr/>
        </p:nvSpPr>
        <p:spPr>
          <a:xfrm>
            <a:off x="27836366" y="30387676"/>
            <a:ext cx="1039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zh-TW" alt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9" y="17706415"/>
            <a:ext cx="10242385" cy="1109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921" y="12673708"/>
            <a:ext cx="19727192" cy="48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515" y="19298444"/>
            <a:ext cx="9398973" cy="72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81" y="29163540"/>
            <a:ext cx="10224367" cy="296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197" y="17786276"/>
            <a:ext cx="9055339" cy="676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217" y="24836135"/>
            <a:ext cx="9056319" cy="685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338" y="27003299"/>
            <a:ext cx="9135150" cy="1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161</Words>
  <Application>Microsoft Office PowerPoint</Application>
  <PresentationFormat>自訂</PresentationFormat>
  <Paragraphs>26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Kuan</dc:creator>
  <cp:lastModifiedBy>Wayne Tsai</cp:lastModifiedBy>
  <cp:revision>61</cp:revision>
  <dcterms:created xsi:type="dcterms:W3CDTF">2012-08-12T06:51:31Z</dcterms:created>
  <dcterms:modified xsi:type="dcterms:W3CDTF">2015-05-11T06:25:50Z</dcterms:modified>
</cp:coreProperties>
</file>